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isher.png" descr="Fish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869950"/>
            <a:ext cx="12827000" cy="801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he constellation of Fisher"/>
          <p:cNvSpPr txBox="1"/>
          <p:nvPr/>
        </p:nvSpPr>
        <p:spPr>
          <a:xfrm>
            <a:off x="1821001" y="2311203"/>
            <a:ext cx="387919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The constellation of Fisher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Fisher_inverted.png" descr="Fisher_invert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869950"/>
            <a:ext cx="12827000" cy="801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Fisher_inverted.png" descr="Fisher_invert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869950"/>
            <a:ext cx="12827000" cy="801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Alkaid"/>
          <p:cNvSpPr txBox="1"/>
          <p:nvPr/>
        </p:nvSpPr>
        <p:spPr>
          <a:xfrm>
            <a:off x="2261017" y="6634539"/>
            <a:ext cx="101254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Alkaid</a:t>
            </a:r>
          </a:p>
        </p:txBody>
      </p:sp>
      <p:sp>
        <p:nvSpPr>
          <p:cNvPr id="126" name="Mizar"/>
          <p:cNvSpPr txBox="1"/>
          <p:nvPr/>
        </p:nvSpPr>
        <p:spPr>
          <a:xfrm>
            <a:off x="3448442" y="5055276"/>
            <a:ext cx="90495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Mizar</a:t>
            </a:r>
          </a:p>
        </p:txBody>
      </p:sp>
      <p:sp>
        <p:nvSpPr>
          <p:cNvPr id="127" name="Alioth"/>
          <p:cNvSpPr txBox="1"/>
          <p:nvPr/>
        </p:nvSpPr>
        <p:spPr>
          <a:xfrm>
            <a:off x="4430162" y="5618833"/>
            <a:ext cx="97292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Alioth</a:t>
            </a:r>
          </a:p>
        </p:txBody>
      </p:sp>
      <p:sp>
        <p:nvSpPr>
          <p:cNvPr id="128" name="Megrez"/>
          <p:cNvSpPr txBox="1"/>
          <p:nvPr/>
        </p:nvSpPr>
        <p:spPr>
          <a:xfrm>
            <a:off x="5301909" y="4872719"/>
            <a:ext cx="119847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Megrez</a:t>
            </a:r>
          </a:p>
        </p:txBody>
      </p:sp>
      <p:sp>
        <p:nvSpPr>
          <p:cNvPr id="129" name="Phad"/>
          <p:cNvSpPr txBox="1"/>
          <p:nvPr/>
        </p:nvSpPr>
        <p:spPr>
          <a:xfrm>
            <a:off x="5862012" y="5981973"/>
            <a:ext cx="83119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Phad</a:t>
            </a:r>
          </a:p>
        </p:txBody>
      </p:sp>
      <p:sp>
        <p:nvSpPr>
          <p:cNvPr id="130" name="Alkaphrah"/>
          <p:cNvSpPr txBox="1"/>
          <p:nvPr/>
        </p:nvSpPr>
        <p:spPr>
          <a:xfrm>
            <a:off x="7149831" y="6997679"/>
            <a:ext cx="156545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Alkaphrah</a:t>
            </a:r>
          </a:p>
        </p:txBody>
      </p:sp>
      <p:sp>
        <p:nvSpPr>
          <p:cNvPr id="131" name="Dubhe"/>
          <p:cNvSpPr txBox="1"/>
          <p:nvPr/>
        </p:nvSpPr>
        <p:spPr>
          <a:xfrm>
            <a:off x="7076142" y="3538673"/>
            <a:ext cx="106253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Dubhe</a:t>
            </a:r>
          </a:p>
        </p:txBody>
      </p:sp>
      <p:sp>
        <p:nvSpPr>
          <p:cNvPr id="132" name="Merak"/>
          <p:cNvSpPr txBox="1"/>
          <p:nvPr/>
        </p:nvSpPr>
        <p:spPr>
          <a:xfrm>
            <a:off x="8067629" y="5268176"/>
            <a:ext cx="101742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Merak</a:t>
            </a:r>
          </a:p>
        </p:txBody>
      </p:sp>
      <p:sp>
        <p:nvSpPr>
          <p:cNvPr id="133" name="30 UMa"/>
          <p:cNvSpPr txBox="1"/>
          <p:nvPr/>
        </p:nvSpPr>
        <p:spPr>
          <a:xfrm>
            <a:off x="10114517" y="4872719"/>
            <a:ext cx="123139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30 UMa</a:t>
            </a:r>
          </a:p>
        </p:txBody>
      </p:sp>
      <p:sp>
        <p:nvSpPr>
          <p:cNvPr id="134" name="29 UMa"/>
          <p:cNvSpPr txBox="1"/>
          <p:nvPr/>
        </p:nvSpPr>
        <p:spPr>
          <a:xfrm>
            <a:off x="9804960" y="3752413"/>
            <a:ext cx="123139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29 UMa</a:t>
            </a:r>
          </a:p>
        </p:txBody>
      </p:sp>
      <p:sp>
        <p:nvSpPr>
          <p:cNvPr id="135" name="23 UMa"/>
          <p:cNvSpPr txBox="1"/>
          <p:nvPr/>
        </p:nvSpPr>
        <p:spPr>
          <a:xfrm>
            <a:off x="8996480" y="2382646"/>
            <a:ext cx="123139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23 UMa</a:t>
            </a:r>
          </a:p>
        </p:txBody>
      </p:sp>
      <p:sp>
        <p:nvSpPr>
          <p:cNvPr id="136" name="Muscida"/>
          <p:cNvSpPr txBox="1"/>
          <p:nvPr/>
        </p:nvSpPr>
        <p:spPr>
          <a:xfrm>
            <a:off x="10809875" y="1839219"/>
            <a:ext cx="128869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Muscida</a:t>
            </a:r>
          </a:p>
        </p:txBody>
      </p:sp>
      <p:sp>
        <p:nvSpPr>
          <p:cNvPr id="137" name="The stars of Fisher"/>
          <p:cNvSpPr txBox="1"/>
          <p:nvPr/>
        </p:nvSpPr>
        <p:spPr>
          <a:xfrm>
            <a:off x="2394330" y="2311203"/>
            <a:ext cx="273253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The stars of Fisher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Table"/>
          <p:cNvGraphicFramePr/>
          <p:nvPr/>
        </p:nvGraphicFramePr>
        <p:xfrm>
          <a:off x="958850" y="1177214"/>
          <a:ext cx="11099800" cy="72136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3742712"/>
                <a:gridCol w="3550111"/>
                <a:gridCol w="3794275"/>
              </a:tblGrid>
              <a:tr h="798345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Star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Actual distance from Earth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String length (cm)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1) Alkaid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104 light years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2) Mizar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78 light years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3) Alioth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83 light years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4) Megrez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81 light years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5) Phad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83 light years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6) Alkaphrah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184 light years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7) Merak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80 light years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8) Dubhe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124 light years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9) Muscida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179 light years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10) 23 UMa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78 light years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11) 29 UMa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116 light years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14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